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Poppins" charset="1" panose="00000500000000000000"/>
      <p:regular r:id="rId41"/>
    </p:embeddedFont>
    <p:embeddedFont>
      <p:font typeface="Gotham" charset="1" panose="00000000000000000000"/>
      <p:regular r:id="rId42"/>
    </p:embeddedFont>
    <p:embeddedFont>
      <p:font typeface="Gotham Bold" charset="1" panose="00000000000000000000"/>
      <p:regular r:id="rId43"/>
    </p:embeddedFont>
    <p:embeddedFont>
      <p:font typeface="王漢宗顏楷體" charset="1" panose="02000500000000000000"/>
      <p:regular r:id="rId44"/>
    </p:embeddedFont>
    <p:embeddedFont>
      <p:font typeface="Academy" charset="1" panose="00000000000000000000"/>
      <p:regular r:id="rId45"/>
    </p:embeddedFont>
    <p:embeddedFont>
      <p:font typeface="Noto Sans T Chinese Bold" charset="1" panose="020B0800000000000000"/>
      <p:regular r:id="rId46"/>
    </p:embeddedFont>
    <p:embeddedFont>
      <p:font typeface="Noto Sans T Chinese" charset="1" panose="020B0500000000000000"/>
      <p:regular r:id="rId47"/>
    </p:embeddedFont>
    <p:embeddedFont>
      <p:font typeface="王漢宗特黑體" charset="1" panose="02000500000000000000"/>
      <p:regular r:id="rId48"/>
    </p:embeddedFont>
    <p:embeddedFont>
      <p:font typeface="Gotham Bold Italics" charset="1" panose="02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exf_w0Io.mp4" Type="http://schemas.openxmlformats.org/officeDocument/2006/relationships/video"/><Relationship Id="rId4" Target="../media/VAGexf_w0Io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exhqK0zs.mp4" Type="http://schemas.openxmlformats.org/officeDocument/2006/relationships/video"/><Relationship Id="rId4" Target="../media/VAGexhqK0zs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exmWsthg.mp4" Type="http://schemas.openxmlformats.org/officeDocument/2006/relationships/video"/><Relationship Id="rId4" Target="../media/VAGexmWsthg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exup_sIA.mp4" Type="http://schemas.openxmlformats.org/officeDocument/2006/relationships/video"/><Relationship Id="rId4" Target="../media/VAGexup_sIA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extoW4iw.mp4" Type="http://schemas.openxmlformats.org/officeDocument/2006/relationships/video"/><Relationship Id="rId4" Target="../media/VAGextoW4iw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7.gif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7.gif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Gexu3MOYc.mp4" Type="http://schemas.openxmlformats.org/officeDocument/2006/relationships/video"/><Relationship Id="rId4" Target="../media/VAGexu3MOYc.mp4" Type="http://schemas.microsoft.com/office/2007/relationships/media"/><Relationship Id="rId5" Target="../media/image42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euC2L1ig.mp4" Type="http://schemas.openxmlformats.org/officeDocument/2006/relationships/video"/><Relationship Id="rId4" Target="../media/VAGeuC2L1ig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euCOQLh0.mp4" Type="http://schemas.openxmlformats.org/officeDocument/2006/relationships/video"/><Relationship Id="rId4" Target="../media/VAGeuCOQLh0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ewfljkx4.mp4" Type="http://schemas.openxmlformats.org/officeDocument/2006/relationships/video"/><Relationship Id="rId4" Target="../media/VAGewfljkx4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GeuGtGb_k.mp4" Type="http://schemas.openxmlformats.org/officeDocument/2006/relationships/video"/><Relationship Id="rId4" Target="../media/VAGeuGtGb_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68512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1400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20762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73132" y="4114076"/>
            <a:ext cx="12198237" cy="2291464"/>
            <a:chOff x="0" y="0"/>
            <a:chExt cx="3212705" cy="603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2704" cy="603513"/>
            </a:xfrm>
            <a:custGeom>
              <a:avLst/>
              <a:gdLst/>
              <a:ahLst/>
              <a:cxnLst/>
              <a:rect r="r" b="b" t="t" l="l"/>
              <a:pathLst>
                <a:path h="603513" w="3212704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6E7D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068500" y="6512989"/>
            <a:ext cx="615100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組員：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林彥丞、李文豪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許可証、李雨融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林昀澍、林彥成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9965724" y="-1383136"/>
            <a:ext cx="10994424" cy="109944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62921" y="828675"/>
            <a:ext cx="1275990" cy="526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4B324"/>
                </a:solidFill>
                <a:latin typeface="Gotham"/>
                <a:ea typeface="Gotham"/>
                <a:cs typeface="Gotham"/>
                <a:sym typeface="Gotham"/>
              </a:rPr>
              <a:t>第五組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79536" y="4342104"/>
            <a:ext cx="17389741" cy="186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70"/>
              </a:lnSpc>
              <a:spcBef>
                <a:spcPct val="0"/>
              </a:spcBef>
            </a:pPr>
            <a:r>
              <a:rPr lang="en-US" b="true" sz="10907" spc="1527">
                <a:solidFill>
                  <a:srgbClr val="1C191A"/>
                </a:solidFill>
                <a:latin typeface="Gotham Bold"/>
                <a:ea typeface="Gotham Bold"/>
                <a:cs typeface="Gotham Bold"/>
                <a:sym typeface="Gotham Bold"/>
              </a:rPr>
              <a:t>INTERFLOW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04239" y="8734988"/>
            <a:ext cx="615100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指導老師：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趙令文、許雅婷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錢達智、王婷幼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4295" y="2782516"/>
            <a:ext cx="7336284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留言板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子留言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@人</a:t>
            </a:r>
          </a:p>
          <a:p>
            <a:pPr algn="just">
              <a:lnSpc>
                <a:spcPts val="70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1097607" y="-1037009"/>
            <a:ext cx="20859140" cy="3086100"/>
            <a:chOff x="0" y="0"/>
            <a:chExt cx="549376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3765" cy="812800"/>
            </a:xfrm>
            <a:custGeom>
              <a:avLst/>
              <a:gdLst/>
              <a:ahLst/>
              <a:cxnLst/>
              <a:rect r="r" b="b" t="t" l="l"/>
              <a:pathLst>
                <a:path h="812800" w="5493765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793871"/>
                  </a:lnTo>
                  <a:cubicBezTo>
                    <a:pt x="5493765" y="804325"/>
                    <a:pt x="5485291" y="812800"/>
                    <a:pt x="5474837" y="812800"/>
                  </a:cubicBezTo>
                  <a:lnTo>
                    <a:pt x="18929" y="812800"/>
                  </a:lnTo>
                  <a:cubicBezTo>
                    <a:pt x="8475" y="812800"/>
                    <a:pt x="0" y="804325"/>
                    <a:pt x="0" y="79387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9376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583857" y="1446476"/>
            <a:ext cx="5543699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許可証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0770" y="323850"/>
            <a:ext cx="715052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39210" y="0"/>
            <a:ext cx="19890272" cy="10287000"/>
          </a:xfrm>
          <a:prstGeom prst="rect">
            <a:avLst/>
          </a:prstGeom>
        </p:spPr>
      </p:pic>
    </p:spTree>
  </p:cSld>
  <p:clrMapOvr>
    <a:masterClrMapping/>
  </p:clrMapOvr>
  <p:transition spd="fast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2321" y="204609"/>
            <a:ext cx="7066346" cy="5943827"/>
          </a:xfrm>
          <a:custGeom>
            <a:avLst/>
            <a:gdLst/>
            <a:ahLst/>
            <a:cxnLst/>
            <a:rect r="r" b="b" t="t" l="l"/>
            <a:pathLst>
              <a:path h="5943827" w="7066346">
                <a:moveTo>
                  <a:pt x="0" y="0"/>
                </a:moveTo>
                <a:lnTo>
                  <a:pt x="7066346" y="0"/>
                </a:lnTo>
                <a:lnTo>
                  <a:pt x="7066346" y="5943828"/>
                </a:lnTo>
                <a:lnTo>
                  <a:pt x="0" y="5943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4789" y="2698861"/>
            <a:ext cx="7084497" cy="5928605"/>
          </a:xfrm>
          <a:custGeom>
            <a:avLst/>
            <a:gdLst/>
            <a:ahLst/>
            <a:cxnLst/>
            <a:rect r="r" b="b" t="t" l="l"/>
            <a:pathLst>
              <a:path h="5928605" w="7084497">
                <a:moveTo>
                  <a:pt x="0" y="0"/>
                </a:moveTo>
                <a:lnTo>
                  <a:pt x="7084497" y="0"/>
                </a:lnTo>
                <a:lnTo>
                  <a:pt x="7084497" y="5928606"/>
                </a:lnTo>
                <a:lnTo>
                  <a:pt x="0" y="592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17037" y="5322074"/>
            <a:ext cx="7178785" cy="4684819"/>
          </a:xfrm>
          <a:custGeom>
            <a:avLst/>
            <a:gdLst/>
            <a:ahLst/>
            <a:cxnLst/>
            <a:rect r="r" b="b" t="t" l="l"/>
            <a:pathLst>
              <a:path h="4684819" w="7178785">
                <a:moveTo>
                  <a:pt x="0" y="0"/>
                </a:moveTo>
                <a:lnTo>
                  <a:pt x="7178786" y="0"/>
                </a:lnTo>
                <a:lnTo>
                  <a:pt x="7178786" y="4684819"/>
                </a:lnTo>
                <a:lnTo>
                  <a:pt x="0" y="4684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288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82078" y="229408"/>
            <a:ext cx="7648704" cy="228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用jquery偵測和顯示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使用session確認使用者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透過java存取資料庫</a:t>
            </a:r>
          </a:p>
        </p:txBody>
      </p:sp>
    </p:spTree>
  </p:cSld>
  <p:clrMapOvr>
    <a:masterClrMapping/>
  </p:clrMapOvr>
  <p:transition spd="fast">
    <p:wipe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29293" y="1381353"/>
            <a:ext cx="9208986" cy="5541204"/>
          </a:xfrm>
          <a:custGeom>
            <a:avLst/>
            <a:gdLst/>
            <a:ahLst/>
            <a:cxnLst/>
            <a:rect r="r" b="b" t="t" l="l"/>
            <a:pathLst>
              <a:path h="5541204" w="9208986">
                <a:moveTo>
                  <a:pt x="0" y="0"/>
                </a:moveTo>
                <a:lnTo>
                  <a:pt x="9208986" y="0"/>
                </a:lnTo>
                <a:lnTo>
                  <a:pt x="9208986" y="5541205"/>
                </a:lnTo>
                <a:lnTo>
                  <a:pt x="0" y="5541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04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70750" y="3854034"/>
            <a:ext cx="9161291" cy="6137048"/>
          </a:xfrm>
          <a:custGeom>
            <a:avLst/>
            <a:gdLst/>
            <a:ahLst/>
            <a:cxnLst/>
            <a:rect r="r" b="b" t="t" l="l"/>
            <a:pathLst>
              <a:path h="6137048" w="9161291">
                <a:moveTo>
                  <a:pt x="0" y="0"/>
                </a:moveTo>
                <a:lnTo>
                  <a:pt x="9161291" y="0"/>
                </a:lnTo>
                <a:lnTo>
                  <a:pt x="9161291" y="6137048"/>
                </a:lnTo>
                <a:lnTo>
                  <a:pt x="0" y="6137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60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99900" y="866775"/>
            <a:ext cx="5571530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按回覆判斷回覆誰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使用正規表示法判斷tag</a:t>
            </a:r>
          </a:p>
        </p:txBody>
      </p:sp>
    </p:spTree>
  </p:cSld>
  <p:clrMapOvr>
    <a:masterClrMapping/>
  </p:clrMapOvr>
  <p:transition spd="slow">
    <p:push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57500" y="0"/>
            <a:ext cx="12573000" cy="10287000"/>
          </a:xfrm>
          <a:prstGeom prst="rect">
            <a:avLst/>
          </a:prstGeom>
        </p:spPr>
      </p:pic>
    </p:spTree>
  </p:cSld>
  <p:clrMapOvr>
    <a:masterClrMapping/>
  </p:clrMapOvr>
  <p:transition spd="slow">
    <p:cover dir="l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4295" y="2782516"/>
            <a:ext cx="7336284" cy="44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搜尋瀏覽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貼文堆疊</a:t>
            </a:r>
          </a:p>
          <a:p>
            <a:pPr algn="just">
              <a:lnSpc>
                <a:spcPts val="7000"/>
              </a:lnSpc>
            </a:pP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個人資料管理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貼文管理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97607" y="-1037009"/>
            <a:ext cx="20859140" cy="3086100"/>
            <a:chOff x="0" y="0"/>
            <a:chExt cx="549376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3765" cy="812800"/>
            </a:xfrm>
            <a:custGeom>
              <a:avLst/>
              <a:gdLst/>
              <a:ahLst/>
              <a:cxnLst/>
              <a:rect r="r" b="b" t="t" l="l"/>
              <a:pathLst>
                <a:path h="812800" w="5493765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793871"/>
                  </a:lnTo>
                  <a:cubicBezTo>
                    <a:pt x="5493765" y="804325"/>
                    <a:pt x="5485291" y="812800"/>
                    <a:pt x="5474837" y="812800"/>
                  </a:cubicBezTo>
                  <a:lnTo>
                    <a:pt x="18929" y="812800"/>
                  </a:lnTo>
                  <a:cubicBezTo>
                    <a:pt x="8475" y="812800"/>
                    <a:pt x="0" y="804325"/>
                    <a:pt x="0" y="79387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9376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583857" y="1446476"/>
            <a:ext cx="5543699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林昀澍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0770" y="-179759"/>
            <a:ext cx="7150520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搜尋頁</a:t>
            </a:r>
          </a:p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個人資料頁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wipe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39471" y="8737362"/>
            <a:ext cx="3697059" cy="36970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8466" r="0" b="6055"/>
          <a:stretch>
            <a:fillRect/>
          </a:stretch>
        </p:blipFill>
        <p:spPr>
          <a:xfrm flipH="false" flipV="false" rot="0">
            <a:off x="2487795" y="3665696"/>
            <a:ext cx="13350942" cy="641931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493163" y="293624"/>
            <a:ext cx="9946307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搜尋頁功能介紹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83010" y="988536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資料讀取：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87795" y="988536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查詢方式：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4154" y="1593691"/>
            <a:ext cx="6829846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模糊查詢  (帳號名稱及內文關鍵字)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準確查詢 (只顯示屬於自己帳號名稱的貼文)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3010" y="1593691"/>
            <a:ext cx="7881617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搜尋輸入空值能將搜尋結果初始化，方便整理再次搜尋版面。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以10則貼文為讀取上限，按下箭頭按鈕能繼續讀取，每頁以10則為限，控制流量。</a:t>
            </a:r>
          </a:p>
        </p:txBody>
      </p:sp>
    </p:spTree>
  </p:cSld>
  <p:clrMapOvr>
    <a:masterClrMapping/>
  </p:clrMapOvr>
  <p:transition spd="fast">
    <p:wipe dir="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5583" t="10320" r="18731" b="5078"/>
          <a:stretch>
            <a:fillRect/>
          </a:stretch>
        </p:blipFill>
        <p:spPr>
          <a:xfrm flipH="false" flipV="false" rot="0">
            <a:off x="9144000" y="1603445"/>
            <a:ext cx="8957336" cy="765485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61024" y="497663"/>
            <a:ext cx="958332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個人資料頁功能介紹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9300" y="5523564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管理你屬於你的貼文：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14154" y="1651839"/>
            <a:ext cx="521338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檢視你自己的個人資料：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9300" y="6548635"/>
            <a:ext cx="6794951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能依時間、按讚數、留言數進行排序，方便使用者檢索。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打開貼文數能管理屬於你的貼文，點選編輯按鈕能多選你的貼文進行刪除。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14154" y="2600487"/>
            <a:ext cx="6794951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帳號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貼文數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下方能直觀檢視自己的貼文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自我介紹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好友數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26334" y="555485"/>
            <a:ext cx="6869805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檢視貼文</a:t>
            </a:r>
          </a:p>
        </p:txBody>
      </p:sp>
      <p:grpSp>
        <p:nvGrpSpPr>
          <p:cNvPr name="Group 3" id="3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4194" t="7042" r="8296" b="5868"/>
          <a:stretch>
            <a:fillRect/>
          </a:stretch>
        </p:blipFill>
        <p:spPr>
          <a:xfrm flipH="false" flipV="false" rot="0">
            <a:off x="6948208" y="1608256"/>
            <a:ext cx="11339792" cy="716708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93695" y="2282182"/>
            <a:ext cx="3667541" cy="544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477" indent="-339239" lvl="1">
              <a:lnSpc>
                <a:spcPts val="6285"/>
              </a:lnSpc>
              <a:buAutoNum type="arabicPeriod" startAt="1"/>
            </a:pPr>
            <a:r>
              <a:rPr lang="en-US" sz="3142" spc="942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直觀檢視每一則貼文資訊。</a:t>
            </a:r>
          </a:p>
          <a:p>
            <a:pPr algn="l" marL="678477" indent="-339239" lvl="1">
              <a:lnSpc>
                <a:spcPts val="6285"/>
              </a:lnSpc>
              <a:buAutoNum type="arabicPeriod" startAt="1"/>
            </a:pPr>
            <a:r>
              <a:rPr lang="en-US" sz="3142" spc="942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貼文內容都為獨立，方便後臺管理。</a:t>
            </a:r>
          </a:p>
        </p:txBody>
      </p:sp>
    </p:spTree>
  </p:cSld>
  <p:clrMapOvr>
    <a:masterClrMapping/>
  </p:clrMapOvr>
  <p:transition spd="fast">
    <p:cover dir="l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39471" y="8737362"/>
            <a:ext cx="3697059" cy="36970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39537" y="272413"/>
            <a:ext cx="5940390" cy="5338314"/>
          </a:xfrm>
          <a:custGeom>
            <a:avLst/>
            <a:gdLst/>
            <a:ahLst/>
            <a:cxnLst/>
            <a:rect r="r" b="b" t="t" l="l"/>
            <a:pathLst>
              <a:path h="5338314" w="5940390">
                <a:moveTo>
                  <a:pt x="0" y="0"/>
                </a:moveTo>
                <a:lnTo>
                  <a:pt x="5940390" y="0"/>
                </a:lnTo>
                <a:lnTo>
                  <a:pt x="5940390" y="5338315"/>
                </a:lnTo>
                <a:lnTo>
                  <a:pt x="0" y="5338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873" t="0" r="-337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90377" y="123319"/>
            <a:ext cx="4721786" cy="5636503"/>
          </a:xfrm>
          <a:custGeom>
            <a:avLst/>
            <a:gdLst/>
            <a:ahLst/>
            <a:cxnLst/>
            <a:rect r="r" b="b" t="t" l="l"/>
            <a:pathLst>
              <a:path h="5636503" w="4721786">
                <a:moveTo>
                  <a:pt x="0" y="0"/>
                </a:moveTo>
                <a:lnTo>
                  <a:pt x="4721786" y="0"/>
                </a:lnTo>
                <a:lnTo>
                  <a:pt x="4721786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57" t="0" r="-5438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11236" y="5841896"/>
            <a:ext cx="5177639" cy="4445104"/>
          </a:xfrm>
          <a:custGeom>
            <a:avLst/>
            <a:gdLst/>
            <a:ahLst/>
            <a:cxnLst/>
            <a:rect r="r" b="b" t="t" l="l"/>
            <a:pathLst>
              <a:path h="4445104" w="5177639">
                <a:moveTo>
                  <a:pt x="0" y="0"/>
                </a:moveTo>
                <a:lnTo>
                  <a:pt x="5177639" y="0"/>
                </a:lnTo>
                <a:lnTo>
                  <a:pt x="5177639" y="4445104"/>
                </a:lnTo>
                <a:lnTo>
                  <a:pt x="0" y="444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727" t="0" r="-47542" b="-2553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7809" y="507188"/>
            <a:ext cx="958332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編輯個人資料</a:t>
            </a:r>
          </a:p>
        </p:txBody>
      </p:sp>
      <p:grpSp>
        <p:nvGrpSpPr>
          <p:cNvPr name="Group 9" id="9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92731" y="2095366"/>
            <a:ext cx="5181244" cy="5969083"/>
          </a:xfrm>
          <a:custGeom>
            <a:avLst/>
            <a:gdLst/>
            <a:ahLst/>
            <a:cxnLst/>
            <a:rect r="r" b="b" t="t" l="l"/>
            <a:pathLst>
              <a:path h="5969083" w="5181244">
                <a:moveTo>
                  <a:pt x="0" y="0"/>
                </a:moveTo>
                <a:lnTo>
                  <a:pt x="5181245" y="0"/>
                </a:lnTo>
                <a:lnTo>
                  <a:pt x="5181245" y="5969082"/>
                </a:lnTo>
                <a:lnTo>
                  <a:pt x="0" y="5969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019" t="0" r="-61348" b="-10709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cover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7028" y="7086093"/>
            <a:ext cx="2258764" cy="2258764"/>
          </a:xfrm>
          <a:custGeom>
            <a:avLst/>
            <a:gdLst/>
            <a:ahLst/>
            <a:cxnLst/>
            <a:rect r="r" b="b" t="t" l="l"/>
            <a:pathLst>
              <a:path h="2258764" w="2258764">
                <a:moveTo>
                  <a:pt x="0" y="0"/>
                </a:moveTo>
                <a:lnTo>
                  <a:pt x="2258765" y="0"/>
                </a:lnTo>
                <a:lnTo>
                  <a:pt x="2258765" y="2258764"/>
                </a:lnTo>
                <a:lnTo>
                  <a:pt x="0" y="225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91869" y="3818784"/>
            <a:ext cx="3113862" cy="3768406"/>
          </a:xfrm>
          <a:custGeom>
            <a:avLst/>
            <a:gdLst/>
            <a:ahLst/>
            <a:cxnLst/>
            <a:rect r="r" b="b" t="t" l="l"/>
            <a:pathLst>
              <a:path h="3768406" w="3113862">
                <a:moveTo>
                  <a:pt x="0" y="0"/>
                </a:moveTo>
                <a:lnTo>
                  <a:pt x="3113863" y="0"/>
                </a:lnTo>
                <a:lnTo>
                  <a:pt x="3113863" y="3768407"/>
                </a:lnTo>
                <a:lnTo>
                  <a:pt x="0" y="3768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062" t="-5170" r="-52161" b="-62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7240" y="7108853"/>
            <a:ext cx="4215703" cy="2213244"/>
          </a:xfrm>
          <a:custGeom>
            <a:avLst/>
            <a:gdLst/>
            <a:ahLst/>
            <a:cxnLst/>
            <a:rect r="r" b="b" t="t" l="l"/>
            <a:pathLst>
              <a:path h="2213244" w="4215703">
                <a:moveTo>
                  <a:pt x="0" y="0"/>
                </a:moveTo>
                <a:lnTo>
                  <a:pt x="4215703" y="0"/>
                </a:lnTo>
                <a:lnTo>
                  <a:pt x="4215703" y="2213244"/>
                </a:lnTo>
                <a:lnTo>
                  <a:pt x="0" y="22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617144" y="3218021"/>
            <a:ext cx="3158455" cy="2734975"/>
          </a:xfrm>
          <a:custGeom>
            <a:avLst/>
            <a:gdLst/>
            <a:ahLst/>
            <a:cxnLst/>
            <a:rect r="r" b="b" t="t" l="l"/>
            <a:pathLst>
              <a:path h="2734975" w="3158455">
                <a:moveTo>
                  <a:pt x="0" y="0"/>
                </a:moveTo>
                <a:lnTo>
                  <a:pt x="3158455" y="0"/>
                </a:lnTo>
                <a:lnTo>
                  <a:pt x="3158455" y="2734976"/>
                </a:lnTo>
                <a:lnTo>
                  <a:pt x="0" y="2734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8098">
            <a:off x="12467543" y="6593469"/>
            <a:ext cx="2795087" cy="2795087"/>
          </a:xfrm>
          <a:custGeom>
            <a:avLst/>
            <a:gdLst/>
            <a:ahLst/>
            <a:cxnLst/>
            <a:rect r="r" b="b" t="t" l="l"/>
            <a:pathLst>
              <a:path h="2795087" w="2795087">
                <a:moveTo>
                  <a:pt x="0" y="0"/>
                </a:moveTo>
                <a:lnTo>
                  <a:pt x="2795087" y="0"/>
                </a:lnTo>
                <a:lnTo>
                  <a:pt x="2795087" y="2795088"/>
                </a:lnTo>
                <a:lnTo>
                  <a:pt x="0" y="2795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08290">
            <a:off x="15481639" y="5471382"/>
            <a:ext cx="1855132" cy="1855132"/>
          </a:xfrm>
          <a:custGeom>
            <a:avLst/>
            <a:gdLst/>
            <a:ahLst/>
            <a:cxnLst/>
            <a:rect r="r" b="b" t="t" l="l"/>
            <a:pathLst>
              <a:path h="1855132" w="1855132">
                <a:moveTo>
                  <a:pt x="0" y="0"/>
                </a:moveTo>
                <a:lnTo>
                  <a:pt x="1855132" y="0"/>
                </a:lnTo>
                <a:lnTo>
                  <a:pt x="1855132" y="1855132"/>
                </a:lnTo>
                <a:lnTo>
                  <a:pt x="0" y="1855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33462" y="4447339"/>
            <a:ext cx="4305896" cy="2638754"/>
          </a:xfrm>
          <a:custGeom>
            <a:avLst/>
            <a:gdLst/>
            <a:ahLst/>
            <a:cxnLst/>
            <a:rect r="r" b="b" t="t" l="l"/>
            <a:pathLst>
              <a:path h="2638754" w="4305896">
                <a:moveTo>
                  <a:pt x="0" y="0"/>
                </a:moveTo>
                <a:lnTo>
                  <a:pt x="4305897" y="0"/>
                </a:lnTo>
                <a:lnTo>
                  <a:pt x="4305897" y="2638754"/>
                </a:lnTo>
                <a:lnTo>
                  <a:pt x="0" y="2638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534" t="-32600" r="-40311" b="-2061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79868" y="1582506"/>
            <a:ext cx="6140505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使用工具與技術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72011" y="3669204"/>
            <a:ext cx="182880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39201" y="2860181"/>
            <a:ext cx="121920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後端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6772" y="2028362"/>
            <a:ext cx="121920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前端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49163" y="9392946"/>
            <a:ext cx="33280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Academy"/>
                <a:ea typeface="Academy"/>
                <a:cs typeface="Academy"/>
                <a:sym typeface="Academy"/>
              </a:rPr>
              <a:t>Flyway</a:t>
            </a:r>
          </a:p>
        </p:txBody>
      </p:sp>
      <p:sp>
        <p:nvSpPr>
          <p:cNvPr name="TextBox 17" id="17"/>
          <p:cNvSpPr txBox="true"/>
          <p:nvPr/>
        </p:nvSpPr>
        <p:spPr>
          <a:xfrm rot="-449078">
            <a:off x="12744620" y="8896918"/>
            <a:ext cx="258303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Academy"/>
                <a:ea typeface="Academy"/>
                <a:cs typeface="Academy"/>
                <a:sym typeface="Academy"/>
              </a:rPr>
              <a:t>BOOTSTRAP</a:t>
            </a:r>
          </a:p>
        </p:txBody>
      </p:sp>
      <p:grpSp>
        <p:nvGrpSpPr>
          <p:cNvPr name="Group 18" id="18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4295" y="2782516"/>
            <a:ext cx="733628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即時在線聊天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好友列表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97607" y="-1037009"/>
            <a:ext cx="20859140" cy="3086100"/>
            <a:chOff x="0" y="0"/>
            <a:chExt cx="549376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3765" cy="812800"/>
            </a:xfrm>
            <a:custGeom>
              <a:avLst/>
              <a:gdLst/>
              <a:ahLst/>
              <a:cxnLst/>
              <a:rect r="r" b="b" t="t" l="l"/>
              <a:pathLst>
                <a:path h="812800" w="5493765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793871"/>
                  </a:lnTo>
                  <a:cubicBezTo>
                    <a:pt x="5493765" y="804325"/>
                    <a:pt x="5485291" y="812800"/>
                    <a:pt x="5474837" y="812800"/>
                  </a:cubicBezTo>
                  <a:lnTo>
                    <a:pt x="18929" y="812800"/>
                  </a:lnTo>
                  <a:cubicBezTo>
                    <a:pt x="8475" y="812800"/>
                    <a:pt x="0" y="804325"/>
                    <a:pt x="0" y="79387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9376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583857" y="1446476"/>
            <a:ext cx="5543699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0770" y="323850"/>
            <a:ext cx="715052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83741" y="3402983"/>
            <a:ext cx="103205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138750" y="1854130"/>
            <a:ext cx="4665061" cy="646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3600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1.主要技術 : </a:t>
            </a:r>
          </a:p>
          <a:p>
            <a:pPr algn="just">
              <a:lnSpc>
                <a:spcPts val="5760"/>
              </a:lnSpc>
            </a:pPr>
            <a:r>
              <a:rPr lang="en-US" sz="3600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Websocket，STOMP</a:t>
            </a:r>
          </a:p>
          <a:p>
            <a:pPr algn="just">
              <a:lnSpc>
                <a:spcPts val="5760"/>
              </a:lnSpc>
            </a:pPr>
            <a:r>
              <a:rPr lang="en-US" sz="3600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協定實現即時聊天功能。</a:t>
            </a:r>
          </a:p>
          <a:p>
            <a:pPr algn="just">
              <a:lnSpc>
                <a:spcPts val="5760"/>
              </a:lnSpc>
            </a:pPr>
          </a:p>
          <a:p>
            <a:pPr algn="just">
              <a:lnSpc>
                <a:spcPts val="5760"/>
              </a:lnSpc>
            </a:pPr>
            <a:r>
              <a:rPr lang="en-US" sz="3600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2.設計風格 : </a:t>
            </a:r>
          </a:p>
          <a:p>
            <a:pPr algn="just">
              <a:lnSpc>
                <a:spcPts val="5760"/>
              </a:lnSpc>
            </a:pPr>
            <a:r>
              <a:rPr lang="en-US" sz="3600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黑色主題，功能區分明確，一目瞭然。</a:t>
            </a:r>
          </a:p>
          <a:p>
            <a:pPr algn="just">
              <a:lnSpc>
                <a:spcPts val="576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72848" y="0"/>
            <a:ext cx="11283121" cy="10307181"/>
          </a:xfrm>
          <a:custGeom>
            <a:avLst/>
            <a:gdLst/>
            <a:ahLst/>
            <a:cxnLst/>
            <a:rect r="r" b="b" t="t" l="l"/>
            <a:pathLst>
              <a:path h="10307181" w="11283121">
                <a:moveTo>
                  <a:pt x="0" y="0"/>
                </a:moveTo>
                <a:lnTo>
                  <a:pt x="11283121" y="0"/>
                </a:lnTo>
                <a:lnTo>
                  <a:pt x="11283121" y="10307181"/>
                </a:lnTo>
                <a:lnTo>
                  <a:pt x="0" y="1030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6" t="-1603" r="-117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22915" y="0"/>
            <a:ext cx="9765085" cy="10287000"/>
          </a:xfrm>
          <a:custGeom>
            <a:avLst/>
            <a:gdLst/>
            <a:ahLst/>
            <a:cxnLst/>
            <a:rect r="r" b="b" t="t" l="l"/>
            <a:pathLst>
              <a:path h="10287000" w="9765085">
                <a:moveTo>
                  <a:pt x="0" y="0"/>
                </a:moveTo>
                <a:lnTo>
                  <a:pt x="9765085" y="0"/>
                </a:lnTo>
                <a:lnTo>
                  <a:pt x="97650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68" t="0" r="-3391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80445" y="4005747"/>
            <a:ext cx="6642470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WebSocket</a:t>
            </a:r>
          </a:p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連線流程</a:t>
            </a:r>
          </a:p>
        </p:txBody>
      </p:sp>
      <p:grpSp>
        <p:nvGrpSpPr>
          <p:cNvPr name="Group 7" id="7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97027" y="8497"/>
            <a:ext cx="11890973" cy="10287000"/>
          </a:xfrm>
          <a:custGeom>
            <a:avLst/>
            <a:gdLst/>
            <a:ahLst/>
            <a:cxnLst/>
            <a:rect r="r" b="b" t="t" l="l"/>
            <a:pathLst>
              <a:path h="10287000" w="11890973">
                <a:moveTo>
                  <a:pt x="0" y="0"/>
                </a:moveTo>
                <a:lnTo>
                  <a:pt x="11890973" y="0"/>
                </a:lnTo>
                <a:lnTo>
                  <a:pt x="118909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13" t="0" r="-1883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0733" y="4005747"/>
            <a:ext cx="4965264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訊息發送</a:t>
            </a:r>
          </a:p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流程</a:t>
            </a:r>
          </a:p>
        </p:txBody>
      </p:sp>
      <p:grpSp>
        <p:nvGrpSpPr>
          <p:cNvPr name="Group 7" id="7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push dir="r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56511" y="2309150"/>
            <a:ext cx="8486203" cy="10646216"/>
          </a:xfrm>
          <a:custGeom>
            <a:avLst/>
            <a:gdLst/>
            <a:ahLst/>
            <a:cxnLst/>
            <a:rect r="r" b="b" t="t" l="l"/>
            <a:pathLst>
              <a:path h="10646216" w="8486203">
                <a:moveTo>
                  <a:pt x="0" y="0"/>
                </a:moveTo>
                <a:lnTo>
                  <a:pt x="8486203" y="0"/>
                </a:lnTo>
                <a:lnTo>
                  <a:pt x="8486203" y="10646217"/>
                </a:lnTo>
                <a:lnTo>
                  <a:pt x="0" y="10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2" t="-2426" r="-110145" b="-51317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41762" y="3592407"/>
            <a:ext cx="3715702" cy="289824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24386" y="416239"/>
            <a:ext cx="795045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無頭貼以預設顯示</a:t>
            </a:r>
          </a:p>
        </p:txBody>
      </p:sp>
      <p:grpSp>
        <p:nvGrpSpPr>
          <p:cNvPr name="Group 8" id="8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7495" y="-9753375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99408" y="-89825"/>
            <a:ext cx="7809720" cy="10601943"/>
          </a:xfrm>
          <a:custGeom>
            <a:avLst/>
            <a:gdLst/>
            <a:ahLst/>
            <a:cxnLst/>
            <a:rect r="r" b="b" t="t" l="l"/>
            <a:pathLst>
              <a:path h="10601943" w="7809720">
                <a:moveTo>
                  <a:pt x="0" y="0"/>
                </a:moveTo>
                <a:lnTo>
                  <a:pt x="7809719" y="0"/>
                </a:lnTo>
                <a:lnTo>
                  <a:pt x="7809719" y="10601943"/>
                </a:lnTo>
                <a:lnTo>
                  <a:pt x="0" y="10601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0" r="-2787" b="-6097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681811" y="5694124"/>
            <a:ext cx="1925919" cy="15022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80622" y="1297057"/>
            <a:ext cx="1925919" cy="1502217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2663948" y="2405413"/>
            <a:ext cx="6528426" cy="1885051"/>
          </a:xfrm>
          <a:custGeom>
            <a:avLst/>
            <a:gdLst/>
            <a:ahLst/>
            <a:cxnLst/>
            <a:rect r="r" b="b" t="t" l="l"/>
            <a:pathLst>
              <a:path h="1885051" w="6528426">
                <a:moveTo>
                  <a:pt x="0" y="0"/>
                </a:moveTo>
                <a:lnTo>
                  <a:pt x="6528426" y="0"/>
                </a:lnTo>
                <a:lnTo>
                  <a:pt x="6528426" y="1885051"/>
                </a:lnTo>
                <a:lnTo>
                  <a:pt x="0" y="188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354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>
            <a:off x="9192374" y="2799274"/>
            <a:ext cx="1251207" cy="548665"/>
          </a:xfrm>
          <a:prstGeom prst="line">
            <a:avLst/>
          </a:prstGeom>
          <a:ln cap="flat" w="38100">
            <a:solidFill>
              <a:srgbClr val="F9232C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83096" y="7338476"/>
            <a:ext cx="6816674" cy="1408118"/>
          </a:xfrm>
          <a:custGeom>
            <a:avLst/>
            <a:gdLst/>
            <a:ahLst/>
            <a:cxnLst/>
            <a:rect r="r" b="b" t="t" l="l"/>
            <a:pathLst>
              <a:path h="1408118" w="6816674">
                <a:moveTo>
                  <a:pt x="0" y="0"/>
                </a:moveTo>
                <a:lnTo>
                  <a:pt x="6816674" y="0"/>
                </a:lnTo>
                <a:lnTo>
                  <a:pt x="6816674" y="1408118"/>
                </a:lnTo>
                <a:lnTo>
                  <a:pt x="0" y="1408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036" t="0" r="-65749" b="-12218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9192374" y="6445233"/>
            <a:ext cx="3489437" cy="751108"/>
          </a:xfrm>
          <a:prstGeom prst="line">
            <a:avLst/>
          </a:prstGeom>
          <a:ln cap="flat" w="38100">
            <a:solidFill>
              <a:srgbClr val="F9232C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3330259" y="564140"/>
            <a:ext cx="5322348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1.訊息傳送日期以分隔線表示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66987" y="5346361"/>
            <a:ext cx="5322348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2.傳送時間標註在訊息下方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65202" y="7244377"/>
            <a:ext cx="1925919" cy="150221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63948" y="3299948"/>
            <a:ext cx="1925919" cy="1502217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4295" y="2782516"/>
            <a:ext cx="8495395" cy="44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會員註冊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安全權限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身分驗證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忘記密碼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97607" y="-1037009"/>
            <a:ext cx="20859140" cy="3086100"/>
            <a:chOff x="0" y="0"/>
            <a:chExt cx="549376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3765" cy="812800"/>
            </a:xfrm>
            <a:custGeom>
              <a:avLst/>
              <a:gdLst/>
              <a:ahLst/>
              <a:cxnLst/>
              <a:rect r="r" b="b" t="t" l="l"/>
              <a:pathLst>
                <a:path h="812800" w="5493765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793871"/>
                  </a:lnTo>
                  <a:cubicBezTo>
                    <a:pt x="5493765" y="804325"/>
                    <a:pt x="5485291" y="812800"/>
                    <a:pt x="5474837" y="812800"/>
                  </a:cubicBezTo>
                  <a:lnTo>
                    <a:pt x="18929" y="812800"/>
                  </a:lnTo>
                  <a:cubicBezTo>
                    <a:pt x="8475" y="812800"/>
                    <a:pt x="0" y="804325"/>
                    <a:pt x="0" y="79387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9376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583857" y="1446476"/>
            <a:ext cx="5543699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李文豪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0770" y="323850"/>
            <a:ext cx="715052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註冊與登入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65697" y="386897"/>
            <a:ext cx="2071633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4B324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安全配置Spring Security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65697" y="2839892"/>
            <a:ext cx="815226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認證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09760" y="2839892"/>
            <a:ext cx="803152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授權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53823" y="2895077"/>
            <a:ext cx="729714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安全防護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8850" y="4253616"/>
            <a:ext cx="779725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用戶身分驗證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多種登入方式支援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31950" y="4253616"/>
            <a:ext cx="702547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訪問控制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權限控制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安全控制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4855" y="4162469"/>
            <a:ext cx="971396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Session管理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限制單一使用者</a:t>
            </a:r>
          </a:p>
        </p:txBody>
      </p:sp>
      <p:grpSp>
        <p:nvGrpSpPr>
          <p:cNvPr name="Group 12" id="12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1635" y="1502616"/>
            <a:ext cx="3215061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一般登入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76314" y="1493091"/>
            <a:ext cx="4542165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OAuth2 登入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25334" y="2460629"/>
            <a:ext cx="6657255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自定義處理登入成功/失敗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 管理與會員資訊儲存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462" t="0" r="1462" b="0"/>
          <a:stretch>
            <a:fillRect/>
          </a:stretch>
        </p:blipFill>
        <p:spPr>
          <a:xfrm flipH="false" flipV="false" rot="0">
            <a:off x="4133765" y="3905454"/>
            <a:ext cx="6007970" cy="620679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544514" y="2371230"/>
            <a:ext cx="7083041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平台專案申請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第三方登入處理/驗證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自動建立新會員帳號（若帳號不存在）</a:t>
            </a: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54752" y="71831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spc="280" b="true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登入</a:t>
            </a:r>
          </a:p>
        </p:txBody>
      </p:sp>
      <p:grpSp>
        <p:nvGrpSpPr>
          <p:cNvPr name="Group 8" id="8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141735" y="3905454"/>
            <a:ext cx="4146896" cy="6206793"/>
          </a:xfrm>
          <a:custGeom>
            <a:avLst/>
            <a:gdLst/>
            <a:ahLst/>
            <a:cxnLst/>
            <a:rect r="r" b="b" t="t" l="l"/>
            <a:pathLst>
              <a:path h="6206793" w="4146896">
                <a:moveTo>
                  <a:pt x="0" y="0"/>
                </a:moveTo>
                <a:lnTo>
                  <a:pt x="4146895" y="0"/>
                </a:lnTo>
                <a:lnTo>
                  <a:pt x="4146895" y="6206792"/>
                </a:lnTo>
                <a:lnTo>
                  <a:pt x="0" y="6206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73" t="0" r="-2273" b="-1167"/>
            </a:stretch>
          </a:blipFill>
        </p:spPr>
      </p:sp>
    </p:spTree>
  </p:cSld>
  <p:clrMapOvr>
    <a:masterClrMapping/>
  </p:clrMapOvr>
  <p:transition spd="fast">
    <p:cover dir="r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6549" y="2187576"/>
            <a:ext cx="1487203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進行密碼加密儲存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實作會員資料查詢與驗證邏輯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81285" y="71831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註冊</a:t>
            </a:r>
          </a:p>
        </p:txBody>
      </p:sp>
      <p:grpSp>
        <p:nvGrpSpPr>
          <p:cNvPr name="Group 7" id="7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64936" y="79378"/>
            <a:ext cx="7477390" cy="10207622"/>
          </a:xfrm>
          <a:custGeom>
            <a:avLst/>
            <a:gdLst/>
            <a:ahLst/>
            <a:cxnLst/>
            <a:rect r="r" b="b" t="t" l="l"/>
            <a:pathLst>
              <a:path h="10207622" w="7477390">
                <a:moveTo>
                  <a:pt x="0" y="0"/>
                </a:moveTo>
                <a:lnTo>
                  <a:pt x="7477390" y="0"/>
                </a:lnTo>
                <a:lnTo>
                  <a:pt x="7477390" y="10207622"/>
                </a:lnTo>
                <a:lnTo>
                  <a:pt x="0" y="1020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98696" y="2582052"/>
            <a:ext cx="6727836" cy="7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2"/>
              </a:lnSpc>
              <a:spcBef>
                <a:spcPct val="0"/>
              </a:spcBef>
            </a:pPr>
            <a:r>
              <a:rPr lang="en-US" b="true" sz="5600" spc="280" strike="noStrike" u="none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成員與分工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8696" y="4684650"/>
            <a:ext cx="65988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6E7D8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負責區塊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4989" y="5311253"/>
            <a:ext cx="50453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依功能切割，明確各自負責部分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67752" y="1555884"/>
            <a:ext cx="6188677" cy="3452299"/>
            <a:chOff x="0" y="0"/>
            <a:chExt cx="8251570" cy="460306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alphaModFix amt="90000"/>
            </a:blip>
            <a:srcRect l="0" t="353" r="0" b="353"/>
            <a:stretch>
              <a:fillRect/>
            </a:stretch>
          </p:blipFill>
          <p:spPr>
            <a:xfrm flipH="false" flipV="false">
              <a:off x="0" y="0"/>
              <a:ext cx="8251570" cy="4603065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973833">
            <a:off x="13479924" y="5861892"/>
            <a:ext cx="2769038" cy="3404916"/>
            <a:chOff x="0" y="0"/>
            <a:chExt cx="3692051" cy="453988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11872" r="0" b="6203"/>
            <a:stretch>
              <a:fillRect/>
            </a:stretch>
          </p:blipFill>
          <p:spPr>
            <a:xfrm flipH="false" flipV="false">
              <a:off x="0" y="0"/>
              <a:ext cx="3692051" cy="453988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-542939">
            <a:off x="10432854" y="5551740"/>
            <a:ext cx="2744291" cy="3819107"/>
            <a:chOff x="0" y="0"/>
            <a:chExt cx="3659055" cy="5092142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10907" r="0" b="10907"/>
            <a:stretch>
              <a:fillRect/>
            </a:stretch>
          </p:blipFill>
          <p:spPr>
            <a:xfrm flipH="false" flipV="false">
              <a:off x="0" y="0"/>
              <a:ext cx="3659055" cy="5092142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3071174" y="6143166"/>
            <a:ext cx="7796578" cy="322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林彥丞：專案管理、資料庫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許可証：留言板、code整合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林昀澍：個人主頁、搜尋頁面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李文豪：登入、註冊、好友邀請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林彥成：聊天室、好友列表</a:t>
            </a:r>
          </a:p>
          <a:p>
            <a:pPr algn="l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2799" spc="559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李雨融：貼文主頁、通知欄</a:t>
            </a:r>
          </a:p>
        </p:txBody>
      </p:sp>
      <p:grpSp>
        <p:nvGrpSpPr>
          <p:cNvPr name="Group 15" id="15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21642" y="0"/>
            <a:ext cx="11244716" cy="10287000"/>
          </a:xfrm>
          <a:custGeom>
            <a:avLst/>
            <a:gdLst/>
            <a:ahLst/>
            <a:cxnLst/>
            <a:rect r="r" b="b" t="t" l="l"/>
            <a:pathLst>
              <a:path h="10287000" w="11244716">
                <a:moveTo>
                  <a:pt x="0" y="0"/>
                </a:moveTo>
                <a:lnTo>
                  <a:pt x="11244716" y="0"/>
                </a:lnTo>
                <a:lnTo>
                  <a:pt x="112447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36614" y="0"/>
            <a:ext cx="11814772" cy="10287000"/>
          </a:xfrm>
          <a:custGeom>
            <a:avLst/>
            <a:gdLst/>
            <a:ahLst/>
            <a:cxnLst/>
            <a:rect r="r" b="b" t="t" l="l"/>
            <a:pathLst>
              <a:path h="10287000" w="11814772">
                <a:moveTo>
                  <a:pt x="0" y="0"/>
                </a:moveTo>
                <a:lnTo>
                  <a:pt x="11814772" y="0"/>
                </a:lnTo>
                <a:lnTo>
                  <a:pt x="118147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wipe dir="d"/>
  </p:transition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4295" y="2782516"/>
            <a:ext cx="902665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ERmodel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Flyway自動化遷移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97607" y="-1037009"/>
            <a:ext cx="20859140" cy="3086100"/>
            <a:chOff x="0" y="0"/>
            <a:chExt cx="549376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3765" cy="812800"/>
            </a:xfrm>
            <a:custGeom>
              <a:avLst/>
              <a:gdLst/>
              <a:ahLst/>
              <a:cxnLst/>
              <a:rect r="r" b="b" t="t" l="l"/>
              <a:pathLst>
                <a:path h="812800" w="5493765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793871"/>
                  </a:lnTo>
                  <a:cubicBezTo>
                    <a:pt x="5493765" y="804325"/>
                    <a:pt x="5485291" y="812800"/>
                    <a:pt x="5474837" y="812800"/>
                  </a:cubicBezTo>
                  <a:lnTo>
                    <a:pt x="18929" y="812800"/>
                  </a:lnTo>
                  <a:cubicBezTo>
                    <a:pt x="8475" y="812800"/>
                    <a:pt x="0" y="804325"/>
                    <a:pt x="0" y="79387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49376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583857" y="1446476"/>
            <a:ext cx="5543699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林彥丞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90770" y="323850"/>
            <a:ext cx="715052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資料庫管理</a:t>
            </a:r>
          </a:p>
        </p:txBody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9564"/>
            <a:ext cx="18294762" cy="9837080"/>
          </a:xfrm>
          <a:custGeom>
            <a:avLst/>
            <a:gdLst/>
            <a:ahLst/>
            <a:cxnLst/>
            <a:rect r="r" b="b" t="t" l="l"/>
            <a:pathLst>
              <a:path h="9837080" w="18294762">
                <a:moveTo>
                  <a:pt x="0" y="0"/>
                </a:moveTo>
                <a:lnTo>
                  <a:pt x="18294762" y="0"/>
                </a:lnTo>
                <a:lnTo>
                  <a:pt x="18294762" y="9837081"/>
                </a:lnTo>
                <a:lnTo>
                  <a:pt x="0" y="9837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9944" y="3428341"/>
            <a:ext cx="6964818" cy="4733371"/>
            <a:chOff x="0" y="0"/>
            <a:chExt cx="1596757" cy="1085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6757" cy="1085174"/>
            </a:xfrm>
            <a:custGeom>
              <a:avLst/>
              <a:gdLst/>
              <a:ahLst/>
              <a:cxnLst/>
              <a:rect r="r" b="b" t="t" l="l"/>
              <a:pathLst>
                <a:path h="1085174" w="1596757">
                  <a:moveTo>
                    <a:pt x="22232" y="0"/>
                  </a:moveTo>
                  <a:lnTo>
                    <a:pt x="1574525" y="0"/>
                  </a:lnTo>
                  <a:cubicBezTo>
                    <a:pt x="1580421" y="0"/>
                    <a:pt x="1586076" y="2342"/>
                    <a:pt x="1590245" y="6511"/>
                  </a:cubicBezTo>
                  <a:cubicBezTo>
                    <a:pt x="1594415" y="10681"/>
                    <a:pt x="1596757" y="16335"/>
                    <a:pt x="1596757" y="22232"/>
                  </a:cubicBezTo>
                  <a:lnTo>
                    <a:pt x="1596757" y="1062943"/>
                  </a:lnTo>
                  <a:cubicBezTo>
                    <a:pt x="1596757" y="1075221"/>
                    <a:pt x="1586803" y="1085174"/>
                    <a:pt x="1574525" y="1085174"/>
                  </a:cubicBezTo>
                  <a:lnTo>
                    <a:pt x="22232" y="1085174"/>
                  </a:lnTo>
                  <a:cubicBezTo>
                    <a:pt x="16335" y="1085174"/>
                    <a:pt x="10681" y="1082832"/>
                    <a:pt x="6511" y="1078663"/>
                  </a:cubicBezTo>
                  <a:cubicBezTo>
                    <a:pt x="2342" y="1074494"/>
                    <a:pt x="0" y="1068839"/>
                    <a:pt x="0" y="1062943"/>
                  </a:cubicBezTo>
                  <a:lnTo>
                    <a:pt x="0" y="22232"/>
                  </a:lnTo>
                  <a:cubicBezTo>
                    <a:pt x="0" y="16335"/>
                    <a:pt x="2342" y="10681"/>
                    <a:pt x="6511" y="6511"/>
                  </a:cubicBezTo>
                  <a:cubicBezTo>
                    <a:pt x="10681" y="2342"/>
                    <a:pt x="16335" y="0"/>
                    <a:pt x="222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96757" cy="1113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35727" y="561167"/>
            <a:ext cx="7728944" cy="241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433" spc="321" b="true">
                <a:solidFill>
                  <a:srgbClr val="07A5C3"/>
                </a:solidFill>
                <a:latin typeface="Gotham Bold"/>
                <a:ea typeface="Gotham Bold"/>
                <a:cs typeface="Gotham Bold"/>
                <a:sym typeface="Gotham Bold"/>
              </a:rPr>
              <a:t>Entity-relationship model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159689" y="7707100"/>
            <a:ext cx="10340510" cy="2309545"/>
            <a:chOff x="0" y="0"/>
            <a:chExt cx="2370669" cy="5294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0669" cy="529487"/>
            </a:xfrm>
            <a:custGeom>
              <a:avLst/>
              <a:gdLst/>
              <a:ahLst/>
              <a:cxnLst/>
              <a:rect r="r" b="b" t="t" l="l"/>
              <a:pathLst>
                <a:path h="529487" w="2370669">
                  <a:moveTo>
                    <a:pt x="14974" y="0"/>
                  </a:moveTo>
                  <a:lnTo>
                    <a:pt x="2355695" y="0"/>
                  </a:lnTo>
                  <a:cubicBezTo>
                    <a:pt x="2363965" y="0"/>
                    <a:pt x="2370669" y="6704"/>
                    <a:pt x="2370669" y="14974"/>
                  </a:cubicBezTo>
                  <a:lnTo>
                    <a:pt x="2370669" y="514513"/>
                  </a:lnTo>
                  <a:cubicBezTo>
                    <a:pt x="2370669" y="522783"/>
                    <a:pt x="2363965" y="529487"/>
                    <a:pt x="2355695" y="529487"/>
                  </a:cubicBezTo>
                  <a:lnTo>
                    <a:pt x="14974" y="529487"/>
                  </a:lnTo>
                  <a:cubicBezTo>
                    <a:pt x="6704" y="529487"/>
                    <a:pt x="0" y="522783"/>
                    <a:pt x="0" y="514513"/>
                  </a:cubicBezTo>
                  <a:lnTo>
                    <a:pt x="0" y="14974"/>
                  </a:lnTo>
                  <a:cubicBezTo>
                    <a:pt x="0" y="6704"/>
                    <a:pt x="6704" y="0"/>
                    <a:pt x="149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370669" cy="55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614339" y="7188233"/>
            <a:ext cx="1575695" cy="79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00199" y="2973337"/>
            <a:ext cx="1050463" cy="79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89"/>
              </a:lnSpc>
              <a:spcBef>
                <a:spcPct val="0"/>
              </a:spcBef>
            </a:pPr>
            <a:r>
              <a:rPr lang="en-US" sz="4135" strike="noStrike" u="none">
                <a:solidFill>
                  <a:srgbClr val="C1FF72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3087953"/>
            <a:ext cx="5855162" cy="4899819"/>
            <a:chOff x="0" y="0"/>
            <a:chExt cx="1342356" cy="11233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2356" cy="1123334"/>
            </a:xfrm>
            <a:custGeom>
              <a:avLst/>
              <a:gdLst/>
              <a:ahLst/>
              <a:cxnLst/>
              <a:rect r="r" b="b" t="t" l="l"/>
              <a:pathLst>
                <a:path h="1123334" w="1342356">
                  <a:moveTo>
                    <a:pt x="26445" y="0"/>
                  </a:moveTo>
                  <a:lnTo>
                    <a:pt x="1315912" y="0"/>
                  </a:lnTo>
                  <a:cubicBezTo>
                    <a:pt x="1322925" y="0"/>
                    <a:pt x="1329652" y="2786"/>
                    <a:pt x="1334611" y="7745"/>
                  </a:cubicBezTo>
                  <a:cubicBezTo>
                    <a:pt x="1339570" y="12705"/>
                    <a:pt x="1342356" y="19431"/>
                    <a:pt x="1342356" y="26445"/>
                  </a:cubicBezTo>
                  <a:lnTo>
                    <a:pt x="1342356" y="1096890"/>
                  </a:lnTo>
                  <a:cubicBezTo>
                    <a:pt x="1342356" y="1103903"/>
                    <a:pt x="1339570" y="1110629"/>
                    <a:pt x="1334611" y="1115589"/>
                  </a:cubicBezTo>
                  <a:cubicBezTo>
                    <a:pt x="1329652" y="1120548"/>
                    <a:pt x="1322925" y="1123334"/>
                    <a:pt x="1315912" y="1123334"/>
                  </a:cubicBezTo>
                  <a:lnTo>
                    <a:pt x="26445" y="1123334"/>
                  </a:lnTo>
                  <a:cubicBezTo>
                    <a:pt x="11840" y="1123334"/>
                    <a:pt x="0" y="1111495"/>
                    <a:pt x="0" y="1096890"/>
                  </a:cubicBezTo>
                  <a:lnTo>
                    <a:pt x="0" y="26445"/>
                  </a:lnTo>
                  <a:cubicBezTo>
                    <a:pt x="0" y="19431"/>
                    <a:pt x="2786" y="12705"/>
                    <a:pt x="7745" y="7745"/>
                  </a:cubicBezTo>
                  <a:cubicBezTo>
                    <a:pt x="12705" y="2786"/>
                    <a:pt x="19431" y="0"/>
                    <a:pt x="264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342356" cy="11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42929" y="2717310"/>
            <a:ext cx="1575695" cy="79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07A5C3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660972" y="179564"/>
            <a:ext cx="6160317" cy="2797423"/>
            <a:chOff x="0" y="0"/>
            <a:chExt cx="1412317" cy="6413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2317" cy="641338"/>
            </a:xfrm>
            <a:custGeom>
              <a:avLst/>
              <a:gdLst/>
              <a:ahLst/>
              <a:cxnLst/>
              <a:rect r="r" b="b" t="t" l="l"/>
              <a:pathLst>
                <a:path h="641338" w="1412317">
                  <a:moveTo>
                    <a:pt x="25135" y="0"/>
                  </a:moveTo>
                  <a:lnTo>
                    <a:pt x="1387182" y="0"/>
                  </a:lnTo>
                  <a:cubicBezTo>
                    <a:pt x="1401063" y="0"/>
                    <a:pt x="1412317" y="11253"/>
                    <a:pt x="1412317" y="25135"/>
                  </a:cubicBezTo>
                  <a:lnTo>
                    <a:pt x="1412317" y="616203"/>
                  </a:lnTo>
                  <a:cubicBezTo>
                    <a:pt x="1412317" y="622869"/>
                    <a:pt x="1409668" y="629263"/>
                    <a:pt x="1404955" y="633976"/>
                  </a:cubicBezTo>
                  <a:cubicBezTo>
                    <a:pt x="1400241" y="638690"/>
                    <a:pt x="1393848" y="641338"/>
                    <a:pt x="1387182" y="641338"/>
                  </a:cubicBezTo>
                  <a:lnTo>
                    <a:pt x="25135" y="641338"/>
                  </a:lnTo>
                  <a:cubicBezTo>
                    <a:pt x="11253" y="641338"/>
                    <a:pt x="0" y="630085"/>
                    <a:pt x="0" y="616203"/>
                  </a:cubicBezTo>
                  <a:lnTo>
                    <a:pt x="0" y="25135"/>
                  </a:lnTo>
                  <a:cubicBezTo>
                    <a:pt x="0" y="11253"/>
                    <a:pt x="11253" y="0"/>
                    <a:pt x="251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412317" cy="66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864629" y="2628801"/>
            <a:ext cx="2100927" cy="79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8C52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705649" y="7876806"/>
            <a:ext cx="3385260" cy="1981034"/>
            <a:chOff x="0" y="0"/>
            <a:chExt cx="776106" cy="4541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6106" cy="454172"/>
            </a:xfrm>
            <a:custGeom>
              <a:avLst/>
              <a:gdLst/>
              <a:ahLst/>
              <a:cxnLst/>
              <a:rect r="r" b="b" t="t" l="l"/>
              <a:pathLst>
                <a:path h="454172" w="776106">
                  <a:moveTo>
                    <a:pt x="45739" y="0"/>
                  </a:moveTo>
                  <a:lnTo>
                    <a:pt x="730367" y="0"/>
                  </a:lnTo>
                  <a:cubicBezTo>
                    <a:pt x="755628" y="0"/>
                    <a:pt x="776106" y="20478"/>
                    <a:pt x="776106" y="45739"/>
                  </a:cubicBezTo>
                  <a:lnTo>
                    <a:pt x="776106" y="408433"/>
                  </a:lnTo>
                  <a:cubicBezTo>
                    <a:pt x="776106" y="433694"/>
                    <a:pt x="755628" y="454172"/>
                    <a:pt x="730367" y="454172"/>
                  </a:cubicBezTo>
                  <a:lnTo>
                    <a:pt x="45739" y="454172"/>
                  </a:lnTo>
                  <a:cubicBezTo>
                    <a:pt x="20478" y="454172"/>
                    <a:pt x="0" y="433694"/>
                    <a:pt x="0" y="408433"/>
                  </a:cubicBezTo>
                  <a:lnTo>
                    <a:pt x="0" y="45739"/>
                  </a:lnTo>
                  <a:cubicBezTo>
                    <a:pt x="0" y="20478"/>
                    <a:pt x="20478" y="0"/>
                    <a:pt x="45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776106" cy="48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877117" y="8614986"/>
            <a:ext cx="1050463" cy="79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00BF63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貼圖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7848" y="1948068"/>
            <a:ext cx="885859" cy="99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98"/>
              </a:lnSpc>
              <a:spcBef>
                <a:spcPct val="0"/>
              </a:spcBef>
            </a:pPr>
            <a:r>
              <a:rPr lang="en-US" sz="5284" strike="noStrike" u="none">
                <a:solidFill>
                  <a:srgbClr val="1C191A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✓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92144" y="2379026"/>
            <a:ext cx="885859" cy="99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98"/>
              </a:lnSpc>
              <a:spcBef>
                <a:spcPct val="0"/>
              </a:spcBef>
            </a:pPr>
            <a:r>
              <a:rPr lang="en-US" sz="5284" strike="noStrike" u="none">
                <a:solidFill>
                  <a:srgbClr val="1C191A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✓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59257" y="6427738"/>
            <a:ext cx="885859" cy="99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98"/>
              </a:lnSpc>
              <a:spcBef>
                <a:spcPct val="0"/>
              </a:spcBef>
            </a:pPr>
            <a:r>
              <a:rPr lang="en-US" sz="5284" strike="noStrike" u="none">
                <a:solidFill>
                  <a:srgbClr val="1C191A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✓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03131" y="4260038"/>
            <a:ext cx="3593472" cy="3981956"/>
          </a:xfrm>
          <a:custGeom>
            <a:avLst/>
            <a:gdLst/>
            <a:ahLst/>
            <a:cxnLst/>
            <a:rect r="r" b="b" t="t" l="l"/>
            <a:pathLst>
              <a:path h="3981956" w="3593472">
                <a:moveTo>
                  <a:pt x="0" y="0"/>
                </a:moveTo>
                <a:lnTo>
                  <a:pt x="3593473" y="0"/>
                </a:lnTo>
                <a:lnTo>
                  <a:pt x="3593473" y="3981956"/>
                </a:lnTo>
                <a:lnTo>
                  <a:pt x="0" y="398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42190" y="4531941"/>
            <a:ext cx="7020481" cy="3238957"/>
          </a:xfrm>
          <a:custGeom>
            <a:avLst/>
            <a:gdLst/>
            <a:ahLst/>
            <a:cxnLst/>
            <a:rect r="r" b="b" t="t" l="l"/>
            <a:pathLst>
              <a:path h="3238957" w="7020481">
                <a:moveTo>
                  <a:pt x="0" y="0"/>
                </a:moveTo>
                <a:lnTo>
                  <a:pt x="7020481" y="0"/>
                </a:lnTo>
                <a:lnTo>
                  <a:pt x="7020481" y="3238957"/>
                </a:lnTo>
                <a:lnTo>
                  <a:pt x="0" y="3238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8257" y="-3923"/>
            <a:ext cx="4051193" cy="10290923"/>
          </a:xfrm>
          <a:custGeom>
            <a:avLst/>
            <a:gdLst/>
            <a:ahLst/>
            <a:cxnLst/>
            <a:rect r="r" b="b" t="t" l="l"/>
            <a:pathLst>
              <a:path h="10290923" w="4051193">
                <a:moveTo>
                  <a:pt x="0" y="0"/>
                </a:moveTo>
                <a:lnTo>
                  <a:pt x="4051193" y="0"/>
                </a:lnTo>
                <a:lnTo>
                  <a:pt x="4051193" y="10290923"/>
                </a:lnTo>
                <a:lnTo>
                  <a:pt x="0" y="1029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1581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5120321" y="5458309"/>
            <a:ext cx="1952566" cy="0"/>
          </a:xfrm>
          <a:prstGeom prst="line">
            <a:avLst/>
          </a:prstGeom>
          <a:ln cap="flat" w="142875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12786388" y="5458309"/>
            <a:ext cx="1952566" cy="0"/>
          </a:xfrm>
          <a:prstGeom prst="line">
            <a:avLst/>
          </a:prstGeom>
          <a:ln cap="flat" w="142875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339027" y="1287024"/>
            <a:ext cx="257853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Flyway</a:t>
            </a:r>
          </a:p>
        </p:txBody>
      </p:sp>
    </p:spTree>
  </p:cSld>
  <p:clrMapOvr>
    <a:masterClrMapping/>
  </p:clrMapOvr>
  <p:transition spd="fast">
    <p:wipe dir="d"/>
  </p:transition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00099" y="2163771"/>
            <a:ext cx="11051224" cy="282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603"/>
              </a:lnSpc>
            </a:pPr>
            <a:r>
              <a:rPr lang="en-US" b="true" sz="22641" i="true">
                <a:solidFill>
                  <a:srgbClr val="F6E7D8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595975" y="5813934"/>
            <a:ext cx="10964816" cy="273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603"/>
              </a:lnSpc>
              <a:spcBef>
                <a:spcPct val="0"/>
              </a:spcBef>
            </a:pPr>
            <a:r>
              <a:rPr lang="en-US" b="true" sz="22641" i="true" strike="noStrike" u="none">
                <a:solidFill>
                  <a:srgbClr val="F6E7D8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you</a:t>
            </a:r>
          </a:p>
        </p:txBody>
      </p:sp>
      <p:grpSp>
        <p:nvGrpSpPr>
          <p:cNvPr name="Group 7" id="7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2943" y="363112"/>
            <a:ext cx="15122114" cy="9923888"/>
          </a:xfrm>
          <a:custGeom>
            <a:avLst/>
            <a:gdLst/>
            <a:ahLst/>
            <a:cxnLst/>
            <a:rect r="r" b="b" t="t" l="l"/>
            <a:pathLst>
              <a:path h="9923888" w="15122114">
                <a:moveTo>
                  <a:pt x="0" y="0"/>
                </a:moveTo>
                <a:lnTo>
                  <a:pt x="15122114" y="0"/>
                </a:lnTo>
                <a:lnTo>
                  <a:pt x="15122114" y="9923888"/>
                </a:lnTo>
                <a:lnTo>
                  <a:pt x="0" y="9923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90770" y="7092770"/>
            <a:ext cx="3575260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貼文功能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點讚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留言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分享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04295" y="2782516"/>
            <a:ext cx="7336284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多張動圖上傳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大圖片裁切上傳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修改權確認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通知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097607" y="-1037009"/>
            <a:ext cx="20859140" cy="3086100"/>
            <a:chOff x="0" y="0"/>
            <a:chExt cx="549376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3765" cy="812800"/>
            </a:xfrm>
            <a:custGeom>
              <a:avLst/>
              <a:gdLst/>
              <a:ahLst/>
              <a:cxnLst/>
              <a:rect r="r" b="b" t="t" l="l"/>
              <a:pathLst>
                <a:path h="812800" w="5493765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793871"/>
                  </a:lnTo>
                  <a:cubicBezTo>
                    <a:pt x="5493765" y="804325"/>
                    <a:pt x="5485291" y="812800"/>
                    <a:pt x="5474837" y="812800"/>
                  </a:cubicBezTo>
                  <a:lnTo>
                    <a:pt x="18929" y="812800"/>
                  </a:lnTo>
                  <a:cubicBezTo>
                    <a:pt x="8475" y="812800"/>
                    <a:pt x="0" y="804325"/>
                    <a:pt x="0" y="79387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49376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83857" y="1446476"/>
            <a:ext cx="5519551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李雨融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0770" y="323850"/>
            <a:ext cx="715052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41290" y="7092770"/>
            <a:ext cx="8484373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結構:  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前端貼文產生，基礎運作由ui.js產生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 strike="noStrike" u="non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系統資料庫抓取則與api.js有關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3339.002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59931" y="1943100"/>
            <a:ext cx="9428069" cy="50109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42235" y="790575"/>
            <a:ext cx="650263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大圖截圖上傳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42235" y="3904389"/>
            <a:ext cx="5012000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大容量過大的圖片，資料庫無法直接存取資料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圖片限制為(15KB)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2235" y="6094542"/>
            <a:ext cx="214002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實作技術: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2235" y="2577239"/>
            <a:ext cx="214002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目標用途: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3885" y="7421096"/>
            <a:ext cx="12080916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cropper截圖，分享後圖片存入mysql，後將mysql的資料再度回傳前端</a:t>
            </a:r>
          </a:p>
        </p:txBody>
      </p:sp>
      <p:grpSp>
        <p:nvGrpSpPr>
          <p:cNvPr name="Group 8" id="8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cover dir="r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9452.9940"/>
                </p14:media>
              </p:ext>
            </p:extLst>
          </p:nvPr>
        </p:nvPicPr>
        <p:blipFill>
          <a:blip r:embed="rId2"/>
          <a:srcRect l="0" t="2734" r="0" b="0"/>
          <a:stretch>
            <a:fillRect/>
          </a:stretch>
        </p:blipFill>
        <p:spPr>
          <a:xfrm flipH="false" flipV="false" rot="0">
            <a:off x="8868604" y="1805337"/>
            <a:ext cx="9419396" cy="515352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02443" y="790575"/>
            <a:ext cx="558355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多圖上傳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2443" y="4099433"/>
            <a:ext cx="6096000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讓圖文畫面流動，為網頁注入新鮮感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02443" y="5785357"/>
            <a:ext cx="214002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實作技術: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2443" y="2214925"/>
            <a:ext cx="214002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目標用途: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2443" y="7674482"/>
            <a:ext cx="3048000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輪播圖結構的功能</a:t>
            </a:r>
          </a:p>
        </p:txBody>
      </p:sp>
      <p:grpSp>
        <p:nvGrpSpPr>
          <p:cNvPr name="Group 8" id="8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6874.958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59611" y="1826593"/>
            <a:ext cx="9428389" cy="500883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66383" y="790575"/>
            <a:ext cx="959682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系統辨識擁有者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14679" y="4029578"/>
            <a:ext cx="6096000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讓圖文畫面流動，為網頁注入新鮮感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4679" y="5847268"/>
            <a:ext cx="214002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實作技術: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679" y="2208830"/>
            <a:ext cx="214002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目標用途: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6120" y="7577760"/>
            <a:ext cx="13664895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後端系統確認isownpost，若是符合，則允許修改，不是則不會出現按鈕</a:t>
            </a:r>
          </a:p>
        </p:txBody>
      </p:sp>
      <p:grpSp>
        <p:nvGrpSpPr>
          <p:cNvPr name="Group 8" id="8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50701" y="1837793"/>
            <a:ext cx="9437299" cy="50158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08910" y="656544"/>
            <a:ext cx="959682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通知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38827" y="3993312"/>
            <a:ext cx="3810000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能夠有機會認識新朋友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38827" y="5715256"/>
            <a:ext cx="214002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實作技術: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38827" y="2068168"/>
            <a:ext cx="214002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目標用途: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0478" y="7485408"/>
            <a:ext cx="11241815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存取至後端API，在抓取至前端網頁，並且Feedback有未讀訊息</a:t>
            </a:r>
          </a:p>
        </p:txBody>
      </p:sp>
      <p:grpSp>
        <p:nvGrpSpPr>
          <p:cNvPr name="Group 8" id="8"/>
          <p:cNvGrpSpPr/>
          <p:nvPr/>
        </p:nvGrpSpPr>
        <p:grpSpPr>
          <a:xfrm rot="-1637951">
            <a:off x="-1138962" y="3289725"/>
            <a:ext cx="3086100" cy="10675483"/>
            <a:chOff x="0" y="0"/>
            <a:chExt cx="812800" cy="2811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610738">
            <a:off x="-2225967" y="-1811788"/>
            <a:ext cx="3086100" cy="10675483"/>
            <a:chOff x="0" y="0"/>
            <a:chExt cx="812800" cy="28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811650"/>
            </a:xfrm>
            <a:custGeom>
              <a:avLst/>
              <a:gdLst/>
              <a:ahLst/>
              <a:cxnLst/>
              <a:rect r="r" b="b" t="t" l="l"/>
              <a:pathLst>
                <a:path h="28116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284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  <p:transition spd="fast">
    <p:cover dir="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DAGeHkl2hho</dc:identifier>
  <dcterms:modified xsi:type="dcterms:W3CDTF">2011-08-01T06:04:30Z</dcterms:modified>
  <cp:revision>1</cp:revision>
  <dc:title>Interflow</dc:title>
</cp:coreProperties>
</file>